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58" r:id="rId4"/>
    <p:sldId id="262" r:id="rId5"/>
    <p:sldId id="261" r:id="rId6"/>
    <p:sldId id="263" r:id="rId7"/>
    <p:sldId id="265" r:id="rId8"/>
    <p:sldId id="257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3" autoAdjust="0"/>
    <p:restoredTop sz="89387" autoAdjust="0"/>
  </p:normalViewPr>
  <p:slideViewPr>
    <p:cSldViewPr snapToGrid="0">
      <p:cViewPr>
        <p:scale>
          <a:sx n="164" d="100"/>
          <a:sy n="164" d="100"/>
        </p:scale>
        <p:origin x="14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1-12T14:48:48.656"/>
    </inkml:context>
    <inkml:brush xml:id="br0">
      <inkml:brushProperty name="width" value="0.1" units="cm"/>
      <inkml:brushProperty name="height" value="0.2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1 13,'219'-8,"-140"3,93 6,-52 2,-6-5,121 4,-70 8,-7 7,-136-14,139 12,260-10,-222-8,542 3,-733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1-12T14:48:53.424"/>
    </inkml:context>
    <inkml:brush xml:id="br0">
      <inkml:brushProperty name="width" value="0.1" units="cm"/>
      <inkml:brushProperty name="height" value="0.2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0 10,'1'0,"-1"-1,1 0,-1 1,1-1,-1 1,1-1,-1 0,1 1,0-1,-1 1,1-1,0 1,-1 0,1-1,0 1,0 0,0 0,-1-1,1 1,0 0,0 0,0 0,-1 0,1 0,0 0,1 0,28-1,-26 1,897 1,-730 9,21-1,78-1,50-4,-168-7,812 3,-956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1-12T14:49:02.883"/>
    </inkml:context>
    <inkml:brush xml:id="br0">
      <inkml:brushProperty name="width" value="0.1" units="cm"/>
      <inkml:brushProperty name="height" value="0.2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0,'465'0,"-304"10,1024-10,-1043-10,39 19,-127-3,119 8,45-5,-209-9,-1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1-12T00:27:05.798"/>
    </inkml:context>
    <inkml:brush xml:id="br0">
      <inkml:brushProperty name="width" value="0.1" units="cm"/>
      <inkml:brushProperty name="height" value="0.2" units="cm"/>
      <inkml:brushProperty name="color" value="#FF00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0,'16'22,"2"0,28 26,15 17,63 77,-114-130,0 0,0 0,0 1,-1 0,-1 1,0 0,-1 0,8 25,-12-34,-1 0,1 0,-1 0,2 0,-1-1,0 1,1-1,0 0,0 0,7 5,-5-4,0 1,0 0,-1 0,6 9,9 23,-15-28,0 0,1 0,0 0,8 8,93 129,-66-89,-32-44,0 0,1 0,23 23,-21-26,-1 2,0-1,-1 1,0 1,-1-1,13 27,-18-32,1-1,0-1,1 1,-1-1,1 0,11 9,-10-9,0 0,0 1,0 0,-1 0,6 10,5 12,1-1,30 35,-31-57,-1 8,-12-10,1 0,-1 1,1-2,0 1,0-1,1 1,-1-2,0 1,1 0,0-1,9 2,-12-4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D3A4E-9CD6-4966-BE84-9236159929A4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EAB53-616E-414B-9189-2C67EDE9AA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1693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Pre-Neogene </a:t>
            </a:r>
            <a:r>
              <a:rPr lang="en-US" dirty="0" err="1"/>
              <a:t>palinspastic</a:t>
            </a:r>
            <a:r>
              <a:rPr lang="en-US" dirty="0"/>
              <a:t> base = inferred pre-Neogene positions of southwest Cordillera region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EAB53-616E-414B-9189-2C67EDE9AAF0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4205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X-section restored to pre-Neogene position to realign high-angle normal faults in TRDB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EAB53-616E-414B-9189-2C67EDE9AAF0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0660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Eclogite xenoliths in Miocene volcanic deposits provide composition constraints of lithosphere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/>
              <a:t>Schists exposed along Garlock Fault</a:t>
            </a:r>
            <a:endParaRPr lang="en-CA" dirty="0"/>
          </a:p>
          <a:p>
            <a:endParaRPr lang="en-CA" dirty="0"/>
          </a:p>
          <a:p>
            <a:r>
              <a:rPr lang="en-CA" dirty="0"/>
              <a:t>Rand schist = greenschist-amphibolite facies, from protoliths encompassing Franciscan trench and Great Valley forearc basin</a:t>
            </a:r>
          </a:p>
          <a:p>
            <a:r>
              <a:rPr lang="en-CA" dirty="0"/>
              <a:t>This schist family tectonically underlies </a:t>
            </a:r>
            <a:r>
              <a:rPr lang="en-CA" dirty="0" err="1"/>
              <a:t>batholitith</a:t>
            </a:r>
            <a:r>
              <a:rPr lang="en-CA" dirty="0"/>
              <a:t> rocks at comparable structural levels throughout SoCal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EAB53-616E-414B-9189-2C67EDE9AAF0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6469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Laramide shallow slab segment deformed forearc-arc region as subduction flattened</a:t>
            </a:r>
          </a:p>
          <a:p>
            <a:r>
              <a:rPr lang="en-US" dirty="0"/>
              <a:t>Then as subduction steepened, regional extension promoted orogenic collapse and forearc </a:t>
            </a:r>
            <a:r>
              <a:rPr lang="en-US" dirty="0" err="1"/>
              <a:t>breachment</a:t>
            </a:r>
            <a:r>
              <a:rPr lang="en-US" dirty="0"/>
              <a:t> of the disrupted arc segment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EAB53-616E-414B-9189-2C67EDE9AAF0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0870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MSB = Mojave-</a:t>
            </a:r>
            <a:r>
              <a:rPr lang="en-US" dirty="0" err="1"/>
              <a:t>Salinia</a:t>
            </a:r>
            <a:r>
              <a:rPr lang="en-US" dirty="0"/>
              <a:t> Batholith!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Contrast of deformation expressions between dextral SNB-MSB and sinistral MSB-PRB reflect obliquity of slab subduction </a:t>
            </a:r>
          </a:p>
          <a:p>
            <a:endParaRPr lang="en-CA" dirty="0"/>
          </a:p>
          <a:p>
            <a:r>
              <a:rPr lang="en-CA" dirty="0"/>
              <a:t>End loading – slab pulling itself deeper?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EAB53-616E-414B-9189-2C67EDE9AAF0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1413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Suction along slab upper plate induced by steepening subduction angle – then in turn induced regional extension/subsidence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EAB53-616E-414B-9189-2C67EDE9AAF0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9965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Shallow slab carrying aseismic ridge fragment of mafic crustal composition – resulted in it having greater </a:t>
            </a:r>
            <a:r>
              <a:rPr lang="en-US" dirty="0" err="1"/>
              <a:t>buoyuancy</a:t>
            </a:r>
            <a:r>
              <a:rPr lang="en-US" dirty="0"/>
              <a:t> than abyssal lithosphere</a:t>
            </a:r>
          </a:p>
          <a:p>
            <a:endParaRPr lang="en-US" dirty="0"/>
          </a:p>
          <a:p>
            <a:r>
              <a:rPr lang="en-US" dirty="0"/>
              <a:t>End loading during initial shearing + basal traction along base of mantle lithosphere below craton caused pattern of basement deformation 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EAB53-616E-414B-9189-2C67EDE9AAF0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1396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distribution of lower plate schists indicate shallow slab segment was ~500 km wide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EAB53-616E-414B-9189-2C67EDE9AAF0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3748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1918-C2A2-51B7-69EA-C251C2255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7E52DA-E356-DBC5-B21D-30A335A26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045D3-D3FC-526E-1189-400FD8D16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EBC5B-7DFB-6639-0AF1-A45633497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A6717-5FD6-1DAA-83C9-802350308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473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7AA55-77F0-6F6F-8888-3E366D061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7F426-0CBC-DBCB-F450-FE99B381D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4FBFD-A49B-2CB5-E917-0831DEC29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7D19-EFA6-320D-250B-0937A16C7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FEA7B-BE9A-1124-E434-3ECF9FF9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195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56D2BD-373A-71C4-8F62-C67957DAFD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5A18E-B2E4-4B68-8DA9-EDD6B7C07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4A993-8384-C5E8-E167-49940D06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745A2-3824-96E8-18B4-2A36573C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ACE57-9FCB-4F7A-2231-ADF2B79B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51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2D0F3-E81C-5F52-5149-2A456027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57EB2-B962-46C3-6585-B18914F0E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F3A71-C437-7E41-FE1D-3FEE6C5AA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C551C-98DB-2B9B-BA43-6338DA663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49F35-1C73-960E-BB3A-35A7E3C4C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08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B95ED-E991-9BDB-3CA1-CAAE37B6D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2E1A0-CC2D-8083-F593-DE1278F25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A5491-1DA7-0793-4615-0259250E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FEC4D-A6AF-2D1D-3E8E-2BD03FA2E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0B367-BFA6-F5BC-02C1-F309441A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57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931BC-5102-44F2-160B-E11439C36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78220-6140-1BC6-70DB-567ACD8DD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2355E-9285-B978-575F-81E0DAC60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675CF5-FF84-897E-2AE5-6D8376D5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4D4D3-28E9-5792-2F8E-BB936FC46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98643-448A-C2AB-5FE6-A1DDFE60D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889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7A0F3-ECF0-791A-BF8F-334708860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DC102-A71F-81A6-9FA9-C46AC57AA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D80F1C-A2FF-88DB-7EB2-60B670088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45B323-6B72-C105-4FCE-B99C2CF2C9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3A1C38-025F-C3EE-6BB9-07E72C247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AC410B-FEA3-E415-8A6D-2E3EB136E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27E89-6A12-308A-A939-7CD85DEC5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2B3E9B-E839-4521-D446-F8EB3C1F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941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E8684-A603-CF0B-250F-9C0E552C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9892A-BFE1-CBC4-6A1C-F8F3A79C5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5F764F-499C-20AC-1485-82D56FC40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ED8A37-F899-EE2C-0B2D-BAB83160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42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39D81B-1786-B862-269E-0987D9DE5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8EB41D-95FE-9D1A-BFD1-FFB0F186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E9F03-5D9C-A1CC-4BFF-12B66CDF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370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39F13-5BB8-02D1-29C5-61230022C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AB8D1-9E5D-1E3F-3B0A-1003435E5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4376B1-3806-09C9-E856-A4836CDAD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D67E76-1146-2306-0106-5A77328F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4CC0C-8193-7AB8-3A0A-7B069FCA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FD7F8-2A01-B401-7D25-24AA573B8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230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624F9-3F58-ECA4-E682-966F3B3BC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17CA4B-7EC7-F672-7D87-FE5C7DEFF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5DC8A-90D0-8E17-76EF-33AFBEE02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A826A-C05B-E672-9A9E-379CF196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E554E-C030-ECC6-133D-87F3764F0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5D21F-8CD5-E77E-848A-BA4B5588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27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A982AB-06A1-95F3-80C9-994419AAF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84674-BB0B-656F-3332-D0250D4AB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66632-43B2-3355-E7C0-8C3DFE9DB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9D883A-1DE6-4408-96B8-2022D05AFEF8}" type="datetimeFigureOut">
              <a:rPr lang="en-CA" smtClean="0"/>
              <a:t>2024-11-12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03680-0374-7578-476C-11E1BDB15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1E82A-F355-0D2A-AC27-B82792A53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CAD54B-C14F-46B3-91B0-3E110BD7C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61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2.png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customXml" Target="../ink/ink4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FE63C-D8C2-62DE-FA5C-5CC83A79E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338" y="6493"/>
            <a:ext cx="11825323" cy="954493"/>
          </a:xfrm>
        </p:spPr>
        <p:txBody>
          <a:bodyPr>
            <a:noAutofit/>
          </a:bodyPr>
          <a:lstStyle/>
          <a:p>
            <a:r>
              <a:rPr lang="en-US" sz="3200" dirty="0"/>
              <a:t>Segmentation of the Laramide Slab – evidence from the southern Sierra Nevada region</a:t>
            </a:r>
            <a:endParaRPr lang="en-CA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EC53A-768F-4436-FE58-26BE8B89E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2570" y="852462"/>
            <a:ext cx="2626857" cy="321270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Jason </a:t>
            </a:r>
            <a:r>
              <a:rPr lang="en-US" sz="1800" dirty="0" err="1"/>
              <a:t>Saleeby</a:t>
            </a:r>
            <a:r>
              <a:rPr lang="en-US" sz="1800" dirty="0"/>
              <a:t>, 2003</a:t>
            </a:r>
            <a:endParaRPr lang="en-CA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1B07FE-25EB-B7F7-DFA7-8109ED3B99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26" y="824028"/>
            <a:ext cx="4750755" cy="5643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36BBAF-D14B-5BCE-5643-60A890F3CC1C}"/>
              </a:ext>
            </a:extLst>
          </p:cNvPr>
          <p:cNvSpPr txBox="1"/>
          <p:nvPr/>
        </p:nvSpPr>
        <p:spPr>
          <a:xfrm>
            <a:off x="106325" y="6375341"/>
            <a:ext cx="4750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Reconstruction of Laramide-age tectonic elements (~ 60 Ma) in southwest and Basin &amp; Range province, on pre-Neogene base.</a:t>
            </a:r>
            <a:endParaRPr lang="en-CA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A9A31D-ADEE-D591-AA6A-9F1D4E7301B7}"/>
              </a:ext>
            </a:extLst>
          </p:cNvPr>
          <p:cNvSpPr txBox="1"/>
          <p:nvPr/>
        </p:nvSpPr>
        <p:spPr>
          <a:xfrm>
            <a:off x="4915759" y="6175286"/>
            <a:ext cx="61540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Deformation along N-NE corridor from Wyoming to SW Arizona, inboard of Sevier fold &amp; thrust belt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Deformation associated with flat-slab subduction of southern segment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4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ADE678-61E5-55DB-3336-DB8BAF5191C0}"/>
              </a:ext>
            </a:extLst>
          </p:cNvPr>
          <p:cNvCxnSpPr>
            <a:cxnSpLocks/>
          </p:cNvCxnSpPr>
          <p:nvPr/>
        </p:nvCxnSpPr>
        <p:spPr>
          <a:xfrm flipH="1" flipV="1">
            <a:off x="2945740" y="4875837"/>
            <a:ext cx="2037386" cy="1599087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79BBFDD-71F0-16BA-02E4-D052292E7F50}"/>
              </a:ext>
            </a:extLst>
          </p:cNvPr>
          <p:cNvSpPr/>
          <p:nvPr/>
        </p:nvSpPr>
        <p:spPr>
          <a:xfrm rot="18716489">
            <a:off x="1669576" y="4621055"/>
            <a:ext cx="769807" cy="1546928"/>
          </a:xfrm>
          <a:prstGeom prst="rect">
            <a:avLst/>
          </a:prstGeom>
          <a:solidFill>
            <a:schemeClr val="accent1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8D9264-FAA9-EF3F-FA42-B43E67803B28}"/>
              </a:ext>
            </a:extLst>
          </p:cNvPr>
          <p:cNvSpPr/>
          <p:nvPr/>
        </p:nvSpPr>
        <p:spPr>
          <a:xfrm rot="2167356">
            <a:off x="2691727" y="1445566"/>
            <a:ext cx="981264" cy="45509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6A6F9E-EA22-5085-BE58-BF3D1192D702}"/>
              </a:ext>
            </a:extLst>
          </p:cNvPr>
          <p:cNvSpPr txBox="1"/>
          <p:nvPr/>
        </p:nvSpPr>
        <p:spPr>
          <a:xfrm>
            <a:off x="4983126" y="1451935"/>
            <a:ext cx="71025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Laramide Orogeny: Late Cretaceous – early Paleogene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Related to flattening of subducting slab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Associated with end of Cretaceous Sierran magmatism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err="1"/>
              <a:t>Saleeby</a:t>
            </a:r>
            <a:r>
              <a:rPr lang="en-CA" dirty="0"/>
              <a:t> suggests Laramide slab segmented, causing different structural changes in north vs. south during subduction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Shallow southern segment experienced deformation, denudation and westward breaching of ~500 km wide section of cordilleran batholith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dirty="0"/>
              <a:t>segment correlated with plate margin and intracontinental deformation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39BB2F-F24D-03F6-389F-EABFE108B34A}"/>
              </a:ext>
            </a:extLst>
          </p:cNvPr>
          <p:cNvSpPr txBox="1"/>
          <p:nvPr/>
        </p:nvSpPr>
        <p:spPr>
          <a:xfrm>
            <a:off x="4983126" y="4709551"/>
            <a:ext cx="75759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Methods: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Petrologic analysis of xenoliths from Sierra Nevada Batholith (SNB)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Cross-section of oblique crustal section in central-southern SNB &amp; MSB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Presence of exposed lower plate schists</a:t>
            </a:r>
            <a:endParaRPr lang="en-CA" sz="17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BB32291-4838-40C1-0E43-DB2C0D9D3124}"/>
              </a:ext>
            </a:extLst>
          </p:cNvPr>
          <p:cNvCxnSpPr>
            <a:cxnSpLocks/>
          </p:cNvCxnSpPr>
          <p:nvPr/>
        </p:nvCxnSpPr>
        <p:spPr>
          <a:xfrm flipH="1">
            <a:off x="2800350" y="3606995"/>
            <a:ext cx="2437957" cy="19419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7899DDE-A70E-1B28-3043-13D7356FE0E4}"/>
                  </a:ext>
                </a:extLst>
              </p14:cNvPr>
              <p14:cNvContentPartPr/>
              <p14:nvPr/>
            </p14:nvContentPartPr>
            <p14:xfrm>
              <a:off x="211234" y="1595364"/>
              <a:ext cx="1013760" cy="198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7899DDE-A70E-1B28-3043-13D7356FE0E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3594" y="1559364"/>
                <a:ext cx="104940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4E89B188-EA9D-83D9-D5CD-53B4DEF6D893}"/>
                  </a:ext>
                </a:extLst>
              </p14:cNvPr>
              <p14:cNvContentPartPr/>
              <p14:nvPr/>
            </p14:nvContentPartPr>
            <p14:xfrm>
              <a:off x="214834" y="1818204"/>
              <a:ext cx="1091880" cy="118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4E89B188-EA9D-83D9-D5CD-53B4DEF6D89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6834" y="1782204"/>
                <a:ext cx="1127520" cy="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7917569-BB13-5680-170E-2AE8C5835B31}"/>
                  </a:ext>
                </a:extLst>
              </p14:cNvPr>
              <p14:cNvContentPartPr/>
              <p14:nvPr/>
            </p14:nvContentPartPr>
            <p14:xfrm>
              <a:off x="228514" y="2135724"/>
              <a:ext cx="934920" cy="140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7917569-BB13-5680-170E-2AE8C5835B3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0514" y="2099724"/>
                <a:ext cx="970560" cy="8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2278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819182-6800-401D-AD9A-CAAFA5978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200" y="242699"/>
            <a:ext cx="5132447" cy="6372602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22A5EFA-ADF3-1146-924A-D53F7A0770FB}"/>
              </a:ext>
            </a:extLst>
          </p:cNvPr>
          <p:cNvSpPr txBox="1"/>
          <p:nvPr/>
        </p:nvSpPr>
        <p:spPr>
          <a:xfrm>
            <a:off x="550188" y="242699"/>
            <a:ext cx="410705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Resulting from a reconstruction of various terranes (fault-bounded geologic entity of regional extent with specific stratigraphy </a:t>
            </a:r>
            <a:r>
              <a:rPr lang="en-US" sz="1400" dirty="0" err="1"/>
              <a:t>andhistory</a:t>
            </a:r>
            <a:r>
              <a:rPr lang="en-US" sz="1400" dirty="0"/>
              <a:t>)</a:t>
            </a:r>
          </a:p>
          <a:p>
            <a:endParaRPr lang="en-US" sz="1400" dirty="0"/>
          </a:p>
          <a:p>
            <a:r>
              <a:rPr lang="en-US" sz="1400" dirty="0" err="1"/>
              <a:t>Salinia</a:t>
            </a:r>
            <a:r>
              <a:rPr lang="en-US" sz="1400" dirty="0"/>
              <a:t> terrane = </a:t>
            </a:r>
            <a:r>
              <a:rPr lang="en-US" sz="1400" dirty="0">
                <a:effectLst/>
              </a:rPr>
              <a:t>consists of high-grade metamorphic and deep-seated granitic rocks overlain by Upper Cretaceous and Tertiary sedimentary rocks.</a:t>
            </a:r>
          </a:p>
          <a:p>
            <a:endParaRPr lang="en-US" sz="1400" dirty="0"/>
          </a:p>
          <a:p>
            <a:r>
              <a:rPr lang="en-US" sz="1400" dirty="0">
                <a:effectLst/>
              </a:rPr>
              <a:t>San Gabriel Terrane – </a:t>
            </a:r>
            <a:r>
              <a:rPr lang="en-US" sz="1400" dirty="0"/>
              <a:t>Precambrian </a:t>
            </a:r>
            <a:r>
              <a:rPr lang="en-US" sz="1400" dirty="0">
                <a:effectLst/>
              </a:rPr>
              <a:t> metamorphic rocks along south edge of San Gabriel Mtns (SGT)</a:t>
            </a:r>
          </a:p>
          <a:p>
            <a:endParaRPr lang="en-US" sz="1400" dirty="0"/>
          </a:p>
          <a:p>
            <a:r>
              <a:rPr lang="en-US" sz="1400" dirty="0">
                <a:effectLst/>
              </a:rPr>
              <a:t>Rotation and translation of Transverse Ranges (TR)</a:t>
            </a:r>
          </a:p>
          <a:p>
            <a:endParaRPr lang="en-US" sz="1400" dirty="0"/>
          </a:p>
          <a:p>
            <a:r>
              <a:rPr lang="en-US" sz="1400" dirty="0"/>
              <a:t>Extensional strain in Death Valley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57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6B0903-7AFA-F39C-F817-2B2FAE345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2222" y="1555283"/>
            <a:ext cx="6084541" cy="374743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29542196-AED7-0A2F-AC2E-6266613E650B}"/>
              </a:ext>
            </a:extLst>
          </p:cNvPr>
          <p:cNvGrpSpPr/>
          <p:nvPr/>
        </p:nvGrpSpPr>
        <p:grpSpPr>
          <a:xfrm>
            <a:off x="202102" y="1165370"/>
            <a:ext cx="4486808" cy="5329917"/>
            <a:chOff x="68752" y="1476520"/>
            <a:chExt cx="4486808" cy="532991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5BAB706-C471-BC8E-097E-3AF2D07BC7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752" y="1476520"/>
              <a:ext cx="4486808" cy="5329917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4918CF4-7302-E332-2561-5B18DD766232}"/>
                    </a:ext>
                  </a:extLst>
                </p14:cNvPr>
                <p14:cNvContentPartPr/>
                <p14:nvPr/>
              </p14:nvContentPartPr>
              <p14:xfrm>
                <a:off x="1161398" y="4773745"/>
                <a:ext cx="383040" cy="4744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4918CF4-7302-E332-2561-5B18DD76623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143398" y="4737745"/>
                  <a:ext cx="418680" cy="54612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6DC0573-1B3A-EECA-F63E-3C3C3679EB9E}"/>
              </a:ext>
            </a:extLst>
          </p:cNvPr>
          <p:cNvCxnSpPr>
            <a:cxnSpLocks/>
          </p:cNvCxnSpPr>
          <p:nvPr/>
        </p:nvCxnSpPr>
        <p:spPr>
          <a:xfrm flipV="1">
            <a:off x="1677788" y="2610009"/>
            <a:ext cx="3794435" cy="208982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36E2A1B-4628-0D45-F0AF-B2C1AA4A933F}"/>
              </a:ext>
            </a:extLst>
          </p:cNvPr>
          <p:cNvSpPr txBox="1"/>
          <p:nvPr/>
        </p:nvSpPr>
        <p:spPr>
          <a:xfrm>
            <a:off x="202101" y="252797"/>
            <a:ext cx="5270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“Inflection” of the Laramide slab</a:t>
            </a:r>
            <a:endParaRPr lang="en-CA" sz="2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600E19-63BD-FD17-3013-77E3E51E8DDA}"/>
              </a:ext>
            </a:extLst>
          </p:cNvPr>
          <p:cNvSpPr txBox="1"/>
          <p:nvPr/>
        </p:nvSpPr>
        <p:spPr>
          <a:xfrm>
            <a:off x="5644571" y="88152"/>
            <a:ext cx="6470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Two different sub-batholithic sections with contrasting deep crust-upper mantle structures </a:t>
            </a:r>
            <a:r>
              <a:rPr lang="en-US" sz="1600" dirty="0">
                <a:sym typeface="Wingdings" panose="05000000000000000000" pitchFamily="2" charset="2"/>
              </a:rPr>
              <a:t> suggest a structural change must have occurred during Laramide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Inflection forms “ramp” in subducting slab</a:t>
            </a:r>
            <a:endParaRPr lang="en-CA" sz="1600" dirty="0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D65C9A0E-1232-5477-6752-3DF19E12EC05}"/>
              </a:ext>
            </a:extLst>
          </p:cNvPr>
          <p:cNvSpPr/>
          <p:nvPr/>
        </p:nvSpPr>
        <p:spPr>
          <a:xfrm rot="16200000">
            <a:off x="7414487" y="4553871"/>
            <a:ext cx="177210" cy="182880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9FF47FC8-534D-9E65-CB2E-97CD1C152822}"/>
              </a:ext>
            </a:extLst>
          </p:cNvPr>
          <p:cNvSpPr/>
          <p:nvPr/>
        </p:nvSpPr>
        <p:spPr>
          <a:xfrm rot="16200000">
            <a:off x="9826258" y="4229576"/>
            <a:ext cx="177211" cy="2477389"/>
          </a:xfrm>
          <a:prstGeom prst="leftBrace">
            <a:avLst>
              <a:gd name="adj1" fmla="val 8333"/>
              <a:gd name="adj2" fmla="val 5114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44593F-14AF-8E35-5960-C9E83AEA9E28}"/>
              </a:ext>
            </a:extLst>
          </p:cNvPr>
          <p:cNvSpPr txBox="1"/>
          <p:nvPr/>
        </p:nvSpPr>
        <p:spPr>
          <a:xfrm>
            <a:off x="5344635" y="5580198"/>
            <a:ext cx="33315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Northern domain: deep slab segment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 mantle lithosphere remained intact throughout Laramide </a:t>
            </a:r>
            <a:endParaRPr lang="en-CA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D2EE63-75B1-4CAA-91BD-4F297565445C}"/>
              </a:ext>
            </a:extLst>
          </p:cNvPr>
          <p:cNvSpPr txBox="1"/>
          <p:nvPr/>
        </p:nvSpPr>
        <p:spPr>
          <a:xfrm>
            <a:off x="8741419" y="5580198"/>
            <a:ext cx="35441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Southern domain: shallow slab segment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 Rand thrust removed batholithic crustal base and upper mantle</a:t>
            </a:r>
          </a:p>
        </p:txBody>
      </p:sp>
    </p:spTree>
    <p:extLst>
      <p:ext uri="{BB962C8B-B14F-4D97-AF65-F5344CB8AC3E}">
        <p14:creationId xmlns:p14="http://schemas.microsoft.com/office/powerpoint/2010/main" val="165401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99098F-2158-AC97-6381-789F4A712038}"/>
              </a:ext>
            </a:extLst>
          </p:cNvPr>
          <p:cNvSpPr txBox="1"/>
          <p:nvPr/>
        </p:nvSpPr>
        <p:spPr>
          <a:xfrm>
            <a:off x="99717" y="176718"/>
            <a:ext cx="76549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Southward deepening oblique crustal section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Miocene age xenoliths reveal lithospheric composition of SNB: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Granitic batholith (30-35 km thick)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10 km granulite-batholith transition zone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35 km mafic-ultramafic cumulates and residues; garnet-</a:t>
            </a:r>
            <a:r>
              <a:rPr lang="en-US" sz="1600" dirty="0" err="1"/>
              <a:t>clinopyroxenite</a:t>
            </a:r>
            <a:r>
              <a:rPr lang="en-US" sz="16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Underlain by garnet-peridotite mantle to ~125 km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Remained intact at least until mid-Miocene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CE2D29-77E1-6B6A-4FD5-9B698C4CE8D9}"/>
              </a:ext>
            </a:extLst>
          </p:cNvPr>
          <p:cNvGrpSpPr/>
          <p:nvPr/>
        </p:nvGrpSpPr>
        <p:grpSpPr>
          <a:xfrm>
            <a:off x="1456439" y="2357990"/>
            <a:ext cx="7191375" cy="4429125"/>
            <a:chOff x="5000625" y="569754"/>
            <a:chExt cx="7191375" cy="442912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2490B15-FAFF-4092-50AB-C757A23796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00625" y="569754"/>
              <a:ext cx="7191375" cy="442912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C64B35D-998B-58A9-3803-DEBAC04EDF67}"/>
                </a:ext>
              </a:extLst>
            </p:cNvPr>
            <p:cNvSpPr txBox="1"/>
            <p:nvPr/>
          </p:nvSpPr>
          <p:spPr>
            <a:xfrm>
              <a:off x="6365358" y="1147546"/>
              <a:ext cx="6025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(7 km)</a:t>
              </a:r>
              <a:endParaRPr lang="en-CA" sz="11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534755F-44A6-52BF-A575-B2A9A4B2F683}"/>
                </a:ext>
              </a:extLst>
            </p:cNvPr>
            <p:cNvSpPr txBox="1"/>
            <p:nvPr/>
          </p:nvSpPr>
          <p:spPr>
            <a:xfrm>
              <a:off x="10295861" y="1147546"/>
              <a:ext cx="6840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(35 km)</a:t>
              </a:r>
              <a:endParaRPr lang="en-CA" sz="11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DB3C271-2D7B-0046-FB3B-51F23109BC3B}"/>
              </a:ext>
            </a:extLst>
          </p:cNvPr>
          <p:cNvSpPr txBox="1"/>
          <p:nvPr/>
        </p:nvSpPr>
        <p:spPr>
          <a:xfrm>
            <a:off x="8249936" y="875973"/>
            <a:ext cx="394206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Tehachapi-Rand belt to south much deeper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Cooling ages of schists indicate late Cretaceous emplacement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Base of batholithic crust and underlying mantle lithosphere were tectonically removed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1600" dirty="0"/>
              <a:t>Replaced by Rand schist (“schist underplating”)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CA" sz="1600" dirty="0"/>
          </a:p>
          <a:p>
            <a:endParaRPr lang="en-CA" dirty="0"/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69ADEF4-D307-9487-46CD-327A3C7D6DD5}"/>
              </a:ext>
            </a:extLst>
          </p:cNvPr>
          <p:cNvCxnSpPr>
            <a:cxnSpLocks/>
          </p:cNvCxnSpPr>
          <p:nvPr/>
        </p:nvCxnSpPr>
        <p:spPr>
          <a:xfrm rot="16200000" flipH="1">
            <a:off x="-373584" y="3253859"/>
            <a:ext cx="2752728" cy="907317"/>
          </a:xfrm>
          <a:prstGeom prst="bentConnector3">
            <a:avLst>
              <a:gd name="adj1" fmla="val 100213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6E34F42-2293-2B74-8493-158156EAF57A}"/>
              </a:ext>
            </a:extLst>
          </p:cNvPr>
          <p:cNvSpPr txBox="1"/>
          <p:nvPr/>
        </p:nvSpPr>
        <p:spPr>
          <a:xfrm>
            <a:off x="8764772" y="3292018"/>
            <a:ext cx="331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End of batholithic magmatism in SNB caused by disruption of asthenosphere flow pattern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891015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D95D56-845B-93FA-59A3-69DE328C9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6078" y="0"/>
            <a:ext cx="3940124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A615E9-EFB9-DC9C-B653-D30083729C5B}"/>
              </a:ext>
            </a:extLst>
          </p:cNvPr>
          <p:cNvSpPr txBox="1"/>
          <p:nvPr/>
        </p:nvSpPr>
        <p:spPr>
          <a:xfrm>
            <a:off x="0" y="-1"/>
            <a:ext cx="713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Time slice models of SW Cordilleran plate edge in MSB region</a:t>
            </a:r>
            <a:endParaRPr lang="en-CA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49248A-E8FE-37F2-AFD0-1FF1F3B81463}"/>
              </a:ext>
            </a:extLst>
          </p:cNvPr>
          <p:cNvSpPr txBox="1"/>
          <p:nvPr/>
        </p:nvSpPr>
        <p:spPr>
          <a:xfrm>
            <a:off x="55798" y="1382872"/>
            <a:ext cx="3327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Show sequence leading to uplift and collapse of Mojave-</a:t>
            </a:r>
            <a:r>
              <a:rPr lang="en-US" dirty="0" err="1"/>
              <a:t>Salinia</a:t>
            </a:r>
            <a:r>
              <a:rPr lang="en-US" dirty="0"/>
              <a:t> batholithic belt region.</a:t>
            </a:r>
            <a:endParaRPr lang="en-CA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D280570-2597-AE77-F2CA-5976781CCC41}"/>
              </a:ext>
            </a:extLst>
          </p:cNvPr>
          <p:cNvGrpSpPr/>
          <p:nvPr/>
        </p:nvGrpSpPr>
        <p:grpSpPr>
          <a:xfrm>
            <a:off x="3383614" y="954106"/>
            <a:ext cx="4586949" cy="5448875"/>
            <a:chOff x="3349747" y="546126"/>
            <a:chExt cx="4586949" cy="544887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6CBCA74-0CA6-D7BA-BA8C-C456829661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49747" y="546126"/>
              <a:ext cx="4586949" cy="5448875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869DE58-E5B8-4FD5-093E-5FBB54DD0F39}"/>
                </a:ext>
              </a:extLst>
            </p:cNvPr>
            <p:cNvSpPr/>
            <p:nvPr/>
          </p:nvSpPr>
          <p:spPr>
            <a:xfrm rot="19185704">
              <a:off x="5055152" y="4546531"/>
              <a:ext cx="583636" cy="100343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1262181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950EB90-91D2-77BA-202B-5019EA717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7114" y="671273"/>
            <a:ext cx="6204886" cy="551545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3A0FCCD-822D-2002-B4CB-E459218B524C}"/>
              </a:ext>
            </a:extLst>
          </p:cNvPr>
          <p:cNvSpPr txBox="1"/>
          <p:nvPr/>
        </p:nvSpPr>
        <p:spPr>
          <a:xfrm>
            <a:off x="63795" y="245533"/>
            <a:ext cx="5833731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A: </a:t>
            </a:r>
            <a:r>
              <a:rPr lang="en-US" dirty="0"/>
              <a:t>MSB prior to arrival of </a:t>
            </a:r>
            <a:r>
              <a:rPr lang="en-US" dirty="0" err="1"/>
              <a:t>Towisangna</a:t>
            </a:r>
            <a:r>
              <a:rPr lang="en-US" dirty="0"/>
              <a:t> Ridge at plate margin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b="1" dirty="0"/>
              <a:t>B: </a:t>
            </a:r>
            <a:r>
              <a:rPr lang="en-US" dirty="0"/>
              <a:t>Ridge-hosting lithosphere more buoyant than abyssal lithosphere, causing subduction angle to decrease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Subarc</a:t>
            </a:r>
            <a:r>
              <a:rPr lang="en-US" dirty="0"/>
              <a:t> mantle wedge sheared off, displaced downdip into mantle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Subsequent </a:t>
            </a:r>
            <a:r>
              <a:rPr lang="en-US" dirty="0">
                <a:solidFill>
                  <a:srgbClr val="FF0000"/>
                </a:solidFill>
              </a:rPr>
              <a:t>end loading </a:t>
            </a:r>
            <a:r>
              <a:rPr lang="en-US" dirty="0"/>
              <a:t>caused early craton deformation (shortening)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Basement-involved thrusts activated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mantle wedge-driven arc magmatism ends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Imbrication of forearc basin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Subduction is oblique – dextral &amp; sinistral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Uplift &amp; denudation of MSB arc – detritus flood the trench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Schist underplating begins – contributing to crustal thickening, isostatic uplift (more susceptible to gravitational collapse)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CA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C324269-FC80-1340-B2C7-3D50AC43CBEB}"/>
              </a:ext>
            </a:extLst>
          </p:cNvPr>
          <p:cNvCxnSpPr>
            <a:cxnSpLocks/>
          </p:cNvCxnSpPr>
          <p:nvPr/>
        </p:nvCxnSpPr>
        <p:spPr>
          <a:xfrm>
            <a:off x="5635256" y="4210493"/>
            <a:ext cx="2962939" cy="4182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38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5055C9C-666C-A1EC-4C98-6669501A2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734" y="491067"/>
            <a:ext cx="6502400" cy="55153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47525A-928B-6DC3-7A01-EAD645ADAB95}"/>
              </a:ext>
            </a:extLst>
          </p:cNvPr>
          <p:cNvSpPr txBox="1"/>
          <p:nvPr/>
        </p:nvSpPr>
        <p:spPr>
          <a:xfrm>
            <a:off x="160866" y="269359"/>
            <a:ext cx="536786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C: </a:t>
            </a:r>
            <a:r>
              <a:rPr lang="en-US" dirty="0"/>
              <a:t>Subducting slab begins steepening again as dense abyssal lithosphere reaches trench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Towisangna</a:t>
            </a:r>
            <a:r>
              <a:rPr lang="en-US" dirty="0"/>
              <a:t> Ridge trailing flank now beyond plate 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suction at slab-plate interface Induces extension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Collapse of arc segment/subsidence at plate 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Marine transgression above collapsing batholithic arc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Slab causing basal traction along lithosphere beneath craton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sz="2400" b="1" dirty="0"/>
              <a:t>D: </a:t>
            </a:r>
            <a:r>
              <a:rPr lang="en-US" dirty="0"/>
              <a:t>trailing flank of ridge beneath Colorado Plateau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Schist underplating accelerates with steepening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dirty="0"/>
              <a:t>Return flow in accretionary wedge caused extensional traction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Inflow of asthenosphere beneath eastern Mojave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Extension and collapse of orogen</a:t>
            </a:r>
          </a:p>
        </p:txBody>
      </p:sp>
    </p:spTree>
    <p:extLst>
      <p:ext uri="{BB962C8B-B14F-4D97-AF65-F5344CB8AC3E}">
        <p14:creationId xmlns:p14="http://schemas.microsoft.com/office/powerpoint/2010/main" val="204276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3E418A-39D4-D131-83F9-A38386681C3E}"/>
              </a:ext>
            </a:extLst>
          </p:cNvPr>
          <p:cNvSpPr txBox="1"/>
          <p:nvPr/>
        </p:nvSpPr>
        <p:spPr>
          <a:xfrm>
            <a:off x="0" y="7088"/>
            <a:ext cx="1948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Takeaways</a:t>
            </a:r>
            <a:endParaRPr lang="en-CA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781DFC-9C15-9334-98A1-BCE7118F0CC2}"/>
              </a:ext>
            </a:extLst>
          </p:cNvPr>
          <p:cNvSpPr txBox="1"/>
          <p:nvPr/>
        </p:nvSpPr>
        <p:spPr>
          <a:xfrm>
            <a:off x="77972" y="456349"/>
            <a:ext cx="653702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Tectonic boundary cuts southern Sierra Nevada batholith region into two distinct regions of Mesozoic subduction: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North: </a:t>
            </a:r>
            <a:r>
              <a:rPr lang="en-CA" dirty="0"/>
              <a:t>deep, higher-angle subduction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South: </a:t>
            </a:r>
            <a:r>
              <a:rPr lang="en-CA" dirty="0"/>
              <a:t>shallow, low-angle subduction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mantle lithosphere sheared off and transported deeper by shallow Farallon slab segment at ~85 Ma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Late to post-Laramide tectonic collapse of orogenically thickened crust ca. 60-70 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slab steepening beginning ~70 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dextral oblique shear at wedge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weakened mantle lithosphere due to increased hydration of schist underplate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Subduction erosion at continental margin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Extension along plate edge accompanied onset of slab steepening ca. 70 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Evidence of Laramide thrust deformation follows trajectory of flat slab segment – direct link between plate edge and plate interior Laramide deformation</a:t>
            </a: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0D9F91-5FFB-4A69-AB86-8DBE1C0F6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4997" y="127591"/>
            <a:ext cx="5383268" cy="6394829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F98F8AB-7F54-935E-5777-9613BB4E6379}"/>
              </a:ext>
            </a:extLst>
          </p:cNvPr>
          <p:cNvCxnSpPr>
            <a:cxnSpLocks/>
          </p:cNvCxnSpPr>
          <p:nvPr/>
        </p:nvCxnSpPr>
        <p:spPr>
          <a:xfrm flipV="1">
            <a:off x="6528391" y="5231219"/>
            <a:ext cx="1552353" cy="38370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D591D23-9A79-833D-1E7D-F4E65A6BB083}"/>
              </a:ext>
            </a:extLst>
          </p:cNvPr>
          <p:cNvSpPr/>
          <p:nvPr/>
        </p:nvSpPr>
        <p:spPr>
          <a:xfrm rot="2062685">
            <a:off x="9345166" y="1137319"/>
            <a:ext cx="1117768" cy="48243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9682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73F6A9-22D4-26CA-FFE2-B674848AD2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7429" y="233916"/>
            <a:ext cx="4802718" cy="5963200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C4814E-3434-A63F-1F82-FEB962103350}"/>
              </a:ext>
            </a:extLst>
          </p:cNvPr>
          <p:cNvSpPr txBox="1"/>
          <p:nvPr/>
        </p:nvSpPr>
        <p:spPr>
          <a:xfrm>
            <a:off x="7265577" y="6257836"/>
            <a:ext cx="4926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Modern-day tectonism and restored Neogene systems (</a:t>
            </a:r>
            <a:r>
              <a:rPr lang="en-US" sz="1100" dirty="0" err="1"/>
              <a:t>Salinia</a:t>
            </a:r>
            <a:r>
              <a:rPr lang="en-US" sz="1100" dirty="0"/>
              <a:t> and San Gabriel terrane, Transverse Ranges, Garlock fault displacement, and </a:t>
            </a:r>
            <a:r>
              <a:rPr lang="en-US" sz="1100" dirty="0" err="1"/>
              <a:t>transtensional</a:t>
            </a:r>
            <a:r>
              <a:rPr lang="en-US" sz="1100" dirty="0"/>
              <a:t> strain in DV)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6005F6-4D6F-421B-1D61-47F459ACE821}"/>
              </a:ext>
            </a:extLst>
          </p:cNvPr>
          <p:cNvSpPr txBox="1"/>
          <p:nvPr/>
        </p:nvSpPr>
        <p:spPr>
          <a:xfrm>
            <a:off x="201674" y="830813"/>
            <a:ext cx="65425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Schist exposures = underplated beneath MSB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Replacement of sub-batholith mantle lithosphere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From dry, high grade metamorphic rheology to wet, low grade rheology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Significant reduction in material strength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High-water flux migrating from lower to upper plate caused weakening along plate 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Contributed to orogenic collapse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CA47B0-7951-2B48-20FF-D56833022AD2}"/>
              </a:ext>
            </a:extLst>
          </p:cNvPr>
          <p:cNvSpPr txBox="1"/>
          <p:nvPr/>
        </p:nvSpPr>
        <p:spPr>
          <a:xfrm>
            <a:off x="134676" y="233916"/>
            <a:ext cx="699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Retrograde metamorphism in upper plate rocks</a:t>
            </a:r>
            <a:endParaRPr lang="en-CA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B190A8-9863-EEAC-3F05-0B1EE0C7392F}"/>
              </a:ext>
            </a:extLst>
          </p:cNvPr>
          <p:cNvSpPr txBox="1"/>
          <p:nvPr/>
        </p:nvSpPr>
        <p:spPr>
          <a:xfrm>
            <a:off x="666750" y="5242173"/>
            <a:ext cx="503872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Neogene Garlock fault surface trace used as “tracer” for inflection point of Laramide slab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relative plate motion in early Laramide parallels trend of GFZ</a:t>
            </a:r>
          </a:p>
          <a:p>
            <a:r>
              <a:rPr lang="en-US" dirty="0"/>
              <a:t>	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709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54ED01-3D06-5C15-ED68-CDCA71EF93A4}"/>
              </a:ext>
            </a:extLst>
          </p:cNvPr>
          <p:cNvSpPr txBox="1"/>
          <p:nvPr/>
        </p:nvSpPr>
        <p:spPr>
          <a:xfrm>
            <a:off x="0" y="779014"/>
            <a:ext cx="65996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" pitchFamily="2" charset="0"/>
              </a:rPr>
              <a:t>1. The Laramide slab possessed a shallow flat segment along an </a:t>
            </a:r>
            <a:r>
              <a:rPr lang="en-US" sz="1800" dirty="0">
                <a:effectLst/>
                <a:latin typeface="Universal"/>
              </a:rPr>
              <a:t>~</a:t>
            </a:r>
            <a:r>
              <a:rPr lang="en-US" sz="1800" dirty="0">
                <a:effectLst/>
                <a:latin typeface="Times" pitchFamily="2" charset="0"/>
              </a:rPr>
              <a:t>500- km-long stretch of the plate edge in the southern California region. </a:t>
            </a:r>
          </a:p>
          <a:p>
            <a:endParaRPr lang="en-US" sz="1800" dirty="0">
              <a:effectLst/>
              <a:latin typeface="Times" pitchFamily="2" charset="0"/>
            </a:endParaRPr>
          </a:p>
          <a:p>
            <a:r>
              <a:rPr lang="en-US" sz="1800" dirty="0">
                <a:effectLst/>
                <a:latin typeface="Times" pitchFamily="2" charset="0"/>
              </a:rPr>
              <a:t>2. Classic Laramide structures of the deformed craton lie in a corridor that corresponds to the shallow flat slab segment with respect to the trajectory of Farallon–North American relative plate motions. </a:t>
            </a:r>
          </a:p>
          <a:p>
            <a:endParaRPr lang="en-US" dirty="0">
              <a:latin typeface="Times" pitchFamily="2" charset="0"/>
            </a:endParaRPr>
          </a:p>
          <a:p>
            <a:r>
              <a:rPr lang="en-US" sz="1800" dirty="0">
                <a:effectLst/>
                <a:latin typeface="Times" pitchFamily="2" charset="0"/>
              </a:rPr>
              <a:t>3. A direct causative link between plate edge (California) and plate interior Laramide deformation is implied. </a:t>
            </a:r>
          </a:p>
          <a:p>
            <a:endParaRPr lang="en-US" dirty="0">
              <a:latin typeface="Times" pitchFamily="2" charset="0"/>
            </a:endParaRPr>
          </a:p>
          <a:p>
            <a:r>
              <a:rPr lang="en-US" sz="1800" dirty="0">
                <a:effectLst/>
                <a:latin typeface="Times" pitchFamily="2" charset="0"/>
              </a:rPr>
              <a:t>4. It is suggested that end loading during the initial shearing off of the </a:t>
            </a:r>
            <a:r>
              <a:rPr lang="en-US" sz="1800" dirty="0" err="1">
                <a:effectLst/>
                <a:latin typeface="Times" pitchFamily="2" charset="0"/>
              </a:rPr>
              <a:t>subbatholith</a:t>
            </a:r>
            <a:r>
              <a:rPr lang="en-US" sz="1800" dirty="0">
                <a:effectLst/>
                <a:latin typeface="Times" pitchFamily="2" charset="0"/>
              </a:rPr>
              <a:t> mantle lithosphere, joined by basal traction along the base of the </a:t>
            </a:r>
            <a:r>
              <a:rPr lang="en-US" sz="1800" dirty="0" err="1">
                <a:effectLst/>
                <a:latin typeface="Times" pitchFamily="2" charset="0"/>
              </a:rPr>
              <a:t>subcratonic</a:t>
            </a:r>
            <a:r>
              <a:rPr lang="en-US" sz="1800" dirty="0">
                <a:effectLst/>
                <a:latin typeface="Times" pitchFamily="2" charset="0"/>
              </a:rPr>
              <a:t> mantle lithosphere (as the shallow slab segment was subducted), led to the pattern of basement deformation observed in the craton 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5A64DF-3451-AE2F-4CCB-248222757CE3}"/>
              </a:ext>
            </a:extLst>
          </p:cNvPr>
          <p:cNvSpPr txBox="1"/>
          <p:nvPr/>
        </p:nvSpPr>
        <p:spPr>
          <a:xfrm>
            <a:off x="193736" y="127592"/>
            <a:ext cx="3178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it’s simplest…. In </a:t>
            </a:r>
            <a:r>
              <a:rPr lang="en-US" dirty="0" err="1"/>
              <a:t>Saleeby’s</a:t>
            </a:r>
            <a:r>
              <a:rPr lang="en-US" dirty="0"/>
              <a:t>  words…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E516E5-B52F-FAED-6D89-1D839E04E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664" y="127592"/>
            <a:ext cx="4905395" cy="5827160"/>
          </a:xfrm>
          <a:prstGeom prst="rect">
            <a:avLst/>
          </a:prstGeom>
        </p:spPr>
      </p:pic>
      <p:pic>
        <p:nvPicPr>
          <p:cNvPr id="6" name="Picture 5" descr="A diagram of a slab&#10;&#10;Description automatically generated">
            <a:extLst>
              <a:ext uri="{FF2B5EF4-FFF2-40B4-BE49-F238E27FC236}">
                <a16:creationId xmlns:a16="http://schemas.microsoft.com/office/drawing/2014/main" id="{50EA35E2-0B0D-CFE0-D373-4AF694510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44" y="4939708"/>
            <a:ext cx="46736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082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1169</Words>
  <Application>Microsoft Macintosh PowerPoint</Application>
  <PresentationFormat>Widescreen</PresentationFormat>
  <Paragraphs>139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Times</vt:lpstr>
      <vt:lpstr>Universal</vt:lpstr>
      <vt:lpstr>Office Theme</vt:lpstr>
      <vt:lpstr>Segmentation of the Laramide Slab – evidence from the southern Sierra Nevada region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Segmentation of the Laramide Slab – evidence from the southern Sierra Nevada region</dc:title>
  <dc:creator>Maggie Duncan</dc:creator>
  <cp:lastModifiedBy>Steve Wesnousky</cp:lastModifiedBy>
  <cp:revision>105</cp:revision>
  <dcterms:created xsi:type="dcterms:W3CDTF">2024-11-11T23:03:51Z</dcterms:created>
  <dcterms:modified xsi:type="dcterms:W3CDTF">2024-11-12T17:50:07Z</dcterms:modified>
</cp:coreProperties>
</file>